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44"/>
  </p:notesMasterIdLst>
  <p:sldIdLst>
    <p:sldId id="256" r:id="rId2"/>
    <p:sldId id="275" r:id="rId3"/>
    <p:sldId id="276" r:id="rId4"/>
    <p:sldId id="277" r:id="rId5"/>
    <p:sldId id="283" r:id="rId6"/>
    <p:sldId id="284" r:id="rId7"/>
    <p:sldId id="278" r:id="rId8"/>
    <p:sldId id="282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80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9" r:id="rId34"/>
    <p:sldId id="281" r:id="rId35"/>
    <p:sldId id="293" r:id="rId36"/>
    <p:sldId id="292" r:id="rId37"/>
    <p:sldId id="294" r:id="rId38"/>
    <p:sldId id="297" r:id="rId39"/>
    <p:sldId id="296" r:id="rId40"/>
    <p:sldId id="298" r:id="rId41"/>
    <p:sldId id="299" r:id="rId42"/>
    <p:sldId id="29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y%20Documents\School\Thesis%20Work\masters_thesis\results\matlab%20vs%20cuda%20fft%20timing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/>
              <a:t>Citation</a:t>
            </a:r>
            <a:r>
              <a:rPr lang="en-US" baseline="0" dirty="0"/>
              <a:t> </a:t>
            </a:r>
            <a:r>
              <a:rPr lang="en-US" baseline="0" dirty="0" smtClean="0"/>
              <a:t>Graph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'Citation Graph'!$A$5:$A$14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Graph'!$B$5:$B$14</c:f>
              <c:numCache>
                <c:formatCode>General</c:formatCode>
                <c:ptCount val="10"/>
                <c:pt idx="0">
                  <c:v>1025</c:v>
                </c:pt>
                <c:pt idx="1">
                  <c:v>701</c:v>
                </c:pt>
                <c:pt idx="2">
                  <c:v>391</c:v>
                </c:pt>
                <c:pt idx="3">
                  <c:v>201</c:v>
                </c:pt>
                <c:pt idx="4">
                  <c:v>109</c:v>
                </c:pt>
                <c:pt idx="5">
                  <c:v>51</c:v>
                </c:pt>
                <c:pt idx="6">
                  <c:v>24</c:v>
                </c:pt>
                <c:pt idx="7">
                  <c:v>12</c:v>
                </c:pt>
                <c:pt idx="8">
                  <c:v>7</c:v>
                </c:pt>
                <c:pt idx="9">
                  <c:v>4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'Citation Graph'!$A$19:$A$28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Graph'!$B$19:$B$28</c:f>
              <c:numCache>
                <c:formatCode>General</c:formatCode>
                <c:ptCount val="10"/>
                <c:pt idx="0">
                  <c:v>1025</c:v>
                </c:pt>
                <c:pt idx="1">
                  <c:v>736</c:v>
                </c:pt>
                <c:pt idx="2">
                  <c:v>583</c:v>
                </c:pt>
                <c:pt idx="3">
                  <c:v>390</c:v>
                </c:pt>
                <c:pt idx="4">
                  <c:v>224</c:v>
                </c:pt>
                <c:pt idx="5">
                  <c:v>118</c:v>
                </c:pt>
                <c:pt idx="6">
                  <c:v>64</c:v>
                </c:pt>
                <c:pt idx="7">
                  <c:v>33</c:v>
                </c:pt>
                <c:pt idx="8">
                  <c:v>10</c:v>
                </c:pt>
                <c:pt idx="9">
                  <c:v>2</c:v>
                </c:pt>
              </c:numCache>
            </c:numRef>
          </c:yVal>
        </c:ser>
        <c:ser>
          <c:idx val="2"/>
          <c:order val="2"/>
          <c:tx>
            <c:v>3-Ring</c:v>
          </c:tx>
          <c:spPr>
            <a:ln>
              <a:solidFill>
                <a:schemeClr val="accent4"/>
              </a:solidFill>
            </a:ln>
          </c:spPr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'Citation Graph'!$A$33:$A$42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Graph'!$B$33:$B$42</c:f>
              <c:numCache>
                <c:formatCode>General</c:formatCode>
                <c:ptCount val="10"/>
                <c:pt idx="0">
                  <c:v>1025</c:v>
                </c:pt>
                <c:pt idx="1">
                  <c:v>828</c:v>
                </c:pt>
                <c:pt idx="2">
                  <c:v>764</c:v>
                </c:pt>
                <c:pt idx="3">
                  <c:v>705</c:v>
                </c:pt>
                <c:pt idx="4">
                  <c:v>627</c:v>
                </c:pt>
                <c:pt idx="5">
                  <c:v>466</c:v>
                </c:pt>
                <c:pt idx="6">
                  <c:v>307</c:v>
                </c:pt>
                <c:pt idx="7">
                  <c:v>161</c:v>
                </c:pt>
                <c:pt idx="8">
                  <c:v>67</c:v>
                </c:pt>
                <c:pt idx="9">
                  <c:v>19</c:v>
                </c:pt>
              </c:numCache>
            </c:numRef>
          </c:yVal>
        </c:ser>
        <c:axId val="52572544"/>
        <c:axId val="52574848"/>
      </c:scatterChart>
      <c:valAx>
        <c:axId val="52572544"/>
        <c:scaling>
          <c:orientation val="minMax"/>
          <c:max val="11"/>
          <c:min val="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574848"/>
        <c:crosses val="autoZero"/>
        <c:crossBetween val="midCat"/>
      </c:valAx>
      <c:valAx>
        <c:axId val="52574848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572544"/>
        <c:crosses val="autoZero"/>
        <c:crossBetween val="midCat"/>
      </c:valAx>
    </c:plotArea>
    <c:legend>
      <c:legendPos val="r"/>
      <c:layout/>
    </c:legend>
    <c:plotVisOnly val="1"/>
  </c:chart>
  <c:spPr>
    <a:noFill/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err="1"/>
              <a:t>Inet</a:t>
            </a:r>
            <a:r>
              <a:rPr lang="en-US" dirty="0"/>
              <a:t> </a:t>
            </a:r>
            <a:r>
              <a:rPr lang="en-US" dirty="0" smtClean="0"/>
              <a:t>4500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Inet4500!$A$5:$A$22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Inet4500!$B$5:$B$22</c:f>
              <c:numCache>
                <c:formatCode>General</c:formatCode>
                <c:ptCount val="18"/>
                <c:pt idx="0">
                  <c:v>4500</c:v>
                </c:pt>
                <c:pt idx="1">
                  <c:v>2725</c:v>
                </c:pt>
                <c:pt idx="2">
                  <c:v>607</c:v>
                </c:pt>
                <c:pt idx="3">
                  <c:v>333</c:v>
                </c:pt>
                <c:pt idx="4">
                  <c:v>224</c:v>
                </c:pt>
                <c:pt idx="5">
                  <c:v>167</c:v>
                </c:pt>
                <c:pt idx="6">
                  <c:v>132</c:v>
                </c:pt>
                <c:pt idx="7">
                  <c:v>108</c:v>
                </c:pt>
                <c:pt idx="8">
                  <c:v>92</c:v>
                </c:pt>
                <c:pt idx="9">
                  <c:v>79</c:v>
                </c:pt>
                <c:pt idx="10">
                  <c:v>69</c:v>
                </c:pt>
                <c:pt idx="11">
                  <c:v>30</c:v>
                </c:pt>
                <c:pt idx="12">
                  <c:v>13</c:v>
                </c:pt>
                <c:pt idx="13">
                  <c:v>10</c:v>
                </c:pt>
                <c:pt idx="14">
                  <c:v>8</c:v>
                </c:pt>
                <c:pt idx="15">
                  <c:v>7</c:v>
                </c:pt>
                <c:pt idx="16">
                  <c:v>6</c:v>
                </c:pt>
                <c:pt idx="17">
                  <c:v>5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Inet4500!$A$27:$A$42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Inet4500!$B$27:$B$42</c:f>
              <c:numCache>
                <c:formatCode>General</c:formatCode>
                <c:ptCount val="16"/>
                <c:pt idx="0">
                  <c:v>4500</c:v>
                </c:pt>
                <c:pt idx="1">
                  <c:v>3786</c:v>
                </c:pt>
                <c:pt idx="2">
                  <c:v>3326</c:v>
                </c:pt>
                <c:pt idx="3">
                  <c:v>3057</c:v>
                </c:pt>
                <c:pt idx="4">
                  <c:v>2819</c:v>
                </c:pt>
                <c:pt idx="5">
                  <c:v>2643</c:v>
                </c:pt>
                <c:pt idx="6">
                  <c:v>1787</c:v>
                </c:pt>
                <c:pt idx="7">
                  <c:v>1415</c:v>
                </c:pt>
                <c:pt idx="8">
                  <c:v>987</c:v>
                </c:pt>
                <c:pt idx="9">
                  <c:v>948</c:v>
                </c:pt>
                <c:pt idx="10">
                  <c:v>294</c:v>
                </c:pt>
                <c:pt idx="11">
                  <c:v>148</c:v>
                </c:pt>
                <c:pt idx="12">
                  <c:v>51</c:v>
                </c:pt>
                <c:pt idx="13">
                  <c:v>22</c:v>
                </c:pt>
                <c:pt idx="14">
                  <c:v>10</c:v>
                </c:pt>
                <c:pt idx="15">
                  <c:v>5</c:v>
                </c:pt>
              </c:numCache>
            </c:numRef>
          </c:yVal>
        </c:ser>
        <c:ser>
          <c:idx val="2"/>
          <c:order val="2"/>
          <c:tx>
            <c:v>3-Ring</c:v>
          </c:tx>
          <c:spPr>
            <a:ln>
              <a:solidFill>
                <a:srgbClr val="000000"/>
              </a:solidFill>
            </a:ln>
          </c:spPr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Inet4500!$A$47:$A$62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Inet4500!$B$47:$B$62</c:f>
              <c:numCache>
                <c:formatCode>General</c:formatCode>
                <c:ptCount val="16"/>
                <c:pt idx="0">
                  <c:v>4500</c:v>
                </c:pt>
                <c:pt idx="1">
                  <c:v>4246</c:v>
                </c:pt>
                <c:pt idx="2">
                  <c:v>3961</c:v>
                </c:pt>
                <c:pt idx="3">
                  <c:v>3772</c:v>
                </c:pt>
                <c:pt idx="4">
                  <c:v>3539</c:v>
                </c:pt>
                <c:pt idx="5">
                  <c:v>3218</c:v>
                </c:pt>
                <c:pt idx="6">
                  <c:v>2794</c:v>
                </c:pt>
                <c:pt idx="7">
                  <c:v>2406</c:v>
                </c:pt>
                <c:pt idx="8">
                  <c:v>2102</c:v>
                </c:pt>
                <c:pt idx="9">
                  <c:v>1613</c:v>
                </c:pt>
                <c:pt idx="10">
                  <c:v>1460</c:v>
                </c:pt>
                <c:pt idx="11">
                  <c:v>1106</c:v>
                </c:pt>
                <c:pt idx="12">
                  <c:v>987</c:v>
                </c:pt>
                <c:pt idx="13">
                  <c:v>462</c:v>
                </c:pt>
                <c:pt idx="14">
                  <c:v>104</c:v>
                </c:pt>
                <c:pt idx="15">
                  <c:v>7</c:v>
                </c:pt>
              </c:numCache>
            </c:numRef>
          </c:yVal>
        </c:ser>
        <c:axId val="52617216"/>
        <c:axId val="52619520"/>
      </c:scatterChart>
      <c:valAx>
        <c:axId val="5261721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619520"/>
        <c:crosses val="autoZero"/>
        <c:crossBetween val="midCat"/>
      </c:valAx>
      <c:valAx>
        <c:axId val="52619520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617216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N-point FFT Computation Times</a:t>
            </a:r>
          </a:p>
          <a:p>
            <a:pPr>
              <a:defRPr/>
            </a:pPr>
            <a:r>
              <a:rPr lang="en-US"/>
              <a:t>CPU vs GPU</a:t>
            </a:r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v>CPU</c:v>
          </c:tx>
          <c:x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</c:numCache>
            </c:numRef>
          </c:xVal>
          <c:yVal>
            <c:numRef>
              <c:f>Sheet1!$C$2:$C$13</c:f>
              <c:numCache>
                <c:formatCode>General</c:formatCode>
                <c:ptCount val="12"/>
                <c:pt idx="0">
                  <c:v>3.7600000000000001E-2</c:v>
                </c:pt>
                <c:pt idx="1">
                  <c:v>3.8699999999999998E-2</c:v>
                </c:pt>
                <c:pt idx="2">
                  <c:v>4.0099999999999997E-2</c:v>
                </c:pt>
                <c:pt idx="3">
                  <c:v>4.8399999999999999E-2</c:v>
                </c:pt>
                <c:pt idx="4">
                  <c:v>5.8599999999999999E-2</c:v>
                </c:pt>
                <c:pt idx="5">
                  <c:v>0.38650000000000001</c:v>
                </c:pt>
                <c:pt idx="6">
                  <c:v>0.40639999999999998</c:v>
                </c:pt>
                <c:pt idx="7">
                  <c:v>0.45960000000000001</c:v>
                </c:pt>
                <c:pt idx="8">
                  <c:v>0.93589999999999995</c:v>
                </c:pt>
                <c:pt idx="9">
                  <c:v>1.4260999999999999</c:v>
                </c:pt>
                <c:pt idx="10">
                  <c:v>3.1667000000000001</c:v>
                </c:pt>
                <c:pt idx="11">
                  <c:v>7.2339000000000002</c:v>
                </c:pt>
              </c:numCache>
            </c:numRef>
          </c:yVal>
          <c:smooth val="1"/>
        </c:ser>
        <c:ser>
          <c:idx val="1"/>
          <c:order val="1"/>
          <c:tx>
            <c:v>GPU</c:v>
          </c:tx>
          <c:x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</c:numCache>
            </c:numRef>
          </c:xVal>
          <c:yVal>
            <c:numRef>
              <c:f>Sheet1!$D$2:$D$13</c:f>
              <c:numCache>
                <c:formatCode>General</c:formatCode>
                <c:ptCount val="12"/>
                <c:pt idx="0">
                  <c:v>0.52270000000000005</c:v>
                </c:pt>
                <c:pt idx="1">
                  <c:v>0.51939999999999997</c:v>
                </c:pt>
                <c:pt idx="2">
                  <c:v>0.51349999999999996</c:v>
                </c:pt>
                <c:pt idx="3">
                  <c:v>0.52159999999999995</c:v>
                </c:pt>
                <c:pt idx="4">
                  <c:v>0.64590000000000003</c:v>
                </c:pt>
                <c:pt idx="5">
                  <c:v>0.65480000000000005</c:v>
                </c:pt>
                <c:pt idx="6">
                  <c:v>0.69179999999999997</c:v>
                </c:pt>
                <c:pt idx="7">
                  <c:v>0.7036</c:v>
                </c:pt>
                <c:pt idx="8">
                  <c:v>0.73839999999999995</c:v>
                </c:pt>
                <c:pt idx="9">
                  <c:v>0.87639999999999996</c:v>
                </c:pt>
                <c:pt idx="10">
                  <c:v>1.0941000000000001</c:v>
                </c:pt>
                <c:pt idx="11">
                  <c:v>1.4666999999999999</c:v>
                </c:pt>
              </c:numCache>
            </c:numRef>
          </c:yVal>
          <c:smooth val="1"/>
        </c:ser>
        <c:axId val="65489152"/>
        <c:axId val="66048000"/>
      </c:scatterChart>
      <c:valAx>
        <c:axId val="6548915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FFT</a:t>
                </a:r>
                <a:r>
                  <a:rPr lang="en-US" baseline="0"/>
                  <a:t> Size  (N = 2^X)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66048000"/>
        <c:crosses val="autoZero"/>
        <c:crossBetween val="midCat"/>
      </c:valAx>
      <c:valAx>
        <c:axId val="66048000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Computation Times (msecs)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65489152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24A68-73AC-4325-9142-5AABD52A7B20}" type="datetimeFigureOut">
              <a:rPr lang="en-US" smtClean="0"/>
              <a:pPr/>
              <a:t>5/26/2009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4870F-F62F-4448-9A13-12FAB4B1E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AA22E0A-6B02-4DF2-B89C-E1E6821F701B}" type="slidenum">
              <a:rPr lang="en-US"/>
              <a:pPr/>
              <a:t>17</a:t>
            </a:fld>
            <a:endParaRPr lang="en-US"/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7F61D59-1815-4552-8B80-72A142418EFF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17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277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FEA5A0-BEDE-46D4-980B-FEE430D5C8BD}" type="slidenum">
              <a:rPr lang="en-US"/>
              <a:pPr/>
              <a:t>26</a:t>
            </a:fld>
            <a:endParaRPr lang="en-US"/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0851D66-1203-4014-9802-AB8AE0A2E31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26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198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CCB1288-AEBA-4337-B458-7D1BA6822CA8}" type="slidenum">
              <a:rPr lang="en-US"/>
              <a:pPr/>
              <a:t>27</a:t>
            </a:fld>
            <a:endParaRPr lang="en-US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7130BF03-0428-425B-AE91-53067A10078A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27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301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5075D8C-6F88-448D-A5B8-96126C758FE5}" type="slidenum">
              <a:rPr lang="en-US"/>
              <a:pPr/>
              <a:t>28</a:t>
            </a:fld>
            <a:endParaRPr lang="en-US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6CC0C6C-0FC8-45F4-B3B9-F9C1536A68A7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28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403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0214745-BF4E-4BB0-A1D6-35A959742F7A}" type="slidenum">
              <a:rPr lang="en-US"/>
              <a:pPr/>
              <a:t>29</a:t>
            </a:fld>
            <a:endParaRPr lang="en-US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DD51BDA-FDC3-4232-8C58-5C184E029FEB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29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506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DE9CE2E-2C8D-42D2-84F5-9AF6D03CA14D}" type="slidenum">
              <a:rPr lang="en-US"/>
              <a:pPr/>
              <a:t>30</a:t>
            </a:fld>
            <a:endParaRPr lang="en-US"/>
          </a:p>
        </p:txBody>
      </p:sp>
      <p:sp>
        <p:nvSpPr>
          <p:cNvPr id="4608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48DCA754-381F-4D87-9629-B92DCEA3A5EC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30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608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126812B-605C-49F1-98A4-E7F1EBD09188}" type="slidenum">
              <a:rPr lang="en-US"/>
              <a:pPr/>
              <a:t>31</a:t>
            </a:fld>
            <a:endParaRPr lang="en-US"/>
          </a:p>
        </p:txBody>
      </p:sp>
      <p:sp>
        <p:nvSpPr>
          <p:cNvPr id="4710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3F8E3574-B1CC-42FC-87AD-90DE0051FC73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31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710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710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A7ACDEA-A2EA-4C9D-8C6C-3B21FC6EAEF5}" type="slidenum">
              <a:rPr lang="en-US"/>
              <a:pPr/>
              <a:t>32</a:t>
            </a:fld>
            <a:endParaRPr lang="en-US"/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CEBF7148-204D-411E-956B-AC91DB2BA408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32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813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EE87111-3D10-414A-A295-BEEE43B421CC}" type="slidenum">
              <a:rPr lang="en-US"/>
              <a:pPr/>
              <a:t>18</a:t>
            </a:fld>
            <a:endParaRPr lang="en-US"/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5C03D081-1F0B-4DA3-B728-ABBDB2ABD77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18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379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9A09CD-4546-4E24-8D35-64A1F1899076}" type="slidenum">
              <a:rPr lang="en-US"/>
              <a:pPr/>
              <a:t>19</a:t>
            </a:fld>
            <a:endParaRPr lang="en-US"/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6ACC5D6A-208C-4DF4-8772-DFC0A55209B2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19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482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E128972-8401-428F-9B8D-C8489CE3623F}" type="slidenum">
              <a:rPr lang="en-US"/>
              <a:pPr/>
              <a:t>20</a:t>
            </a:fld>
            <a:endParaRPr lang="en-US"/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2083B506-204D-4A4C-A277-4C530ED9E8A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20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584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CC8444C-403D-4865-8D6B-00B8C7C69B73}" type="slidenum">
              <a:rPr lang="en-US"/>
              <a:pPr/>
              <a:t>21</a:t>
            </a:fld>
            <a:endParaRPr lang="en-US"/>
          </a:p>
        </p:txBody>
      </p:sp>
      <p:sp>
        <p:nvSpPr>
          <p:cNvPr id="3686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D96CA308-79DC-4AD9-B1E2-5211E800D36D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21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686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A75F5D7-3861-4919-93E1-6157DD56B039}" type="slidenum">
              <a:rPr lang="en-US"/>
              <a:pPr/>
              <a:t>22</a:t>
            </a:fld>
            <a:endParaRPr lang="en-US"/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F55A5E4-1C4E-4F31-BB39-D1A71CCC2B2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22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789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D069374-D5C3-45A8-AFB0-CE6471E73EE8}" type="slidenum">
              <a:rPr lang="en-US"/>
              <a:pPr/>
              <a:t>23</a:t>
            </a:fld>
            <a:endParaRPr lang="en-US"/>
          </a:p>
        </p:txBody>
      </p:sp>
      <p:sp>
        <p:nvSpPr>
          <p:cNvPr id="3891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9299EC-D2F0-4BE4-B3AA-72CD0B732A1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23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891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87DDDC2-844D-4057-BDE2-7E98886DDD46}" type="slidenum">
              <a:rPr lang="en-US"/>
              <a:pPr/>
              <a:t>24</a:t>
            </a:fld>
            <a:endParaRPr lang="en-US"/>
          </a:p>
        </p:txBody>
      </p:sp>
      <p:sp>
        <p:nvSpPr>
          <p:cNvPr id="3993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ACB1F8-BBED-427B-A36F-B0A34EB5795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24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994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994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66AD345-854E-4B40-A08F-2A1EEE4ACFD6}" type="slidenum">
              <a:rPr lang="en-US"/>
              <a:pPr/>
              <a:t>25</a:t>
            </a:fld>
            <a:endParaRPr lang="en-US"/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4FB7158-C0BE-41C2-864A-2782E12DEAA4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25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096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096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ACD7B71-2D8E-4139-A57A-5A17C2B25568}" type="datetime1">
              <a:rPr lang="en-US" smtClean="0"/>
              <a:t>5/26/2009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06B2-DC1A-45B0-A91E-5B01CD652135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476A-E541-4704-A43B-6D107D628EAC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550AE-A1A0-4FA1-A23D-84D278F89DFD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t>5/26/2009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101F68-0399-4B46-A591-A5723B023665}" type="datetime1">
              <a:rPr lang="en-US" smtClean="0"/>
              <a:t>5/26/2009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EDEDCC74-5E23-4829-8B85-8D9D987236E2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9294-D5C7-4A7B-A720-D113649ED785}" type="datetime1">
              <a:rPr lang="en-US" smtClean="0"/>
              <a:t>5/26/2009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0888-8E76-4EED-B250-6A18893B1C0F}" type="datetime1">
              <a:rPr lang="en-US" smtClean="0"/>
              <a:t>5/26/2009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69D-DB94-466B-BF85-A9D1A7D7943E}" type="datetime1">
              <a:rPr lang="en-US" smtClean="0"/>
              <a:t>5/26/2009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748561-4297-47E9-917D-71D1746A2C24}" type="datetime1">
              <a:rPr lang="en-US" smtClean="0"/>
              <a:t>5/26/2009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57400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Algorithms for the Visualization and Simulation of Mobile Ad Hoc and Cognitive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Hennessey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1F4C8-22F1-45C5-85C3-C987D558DBAA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cover entire design of the terrain library</a:t>
            </a:r>
          </a:p>
          <a:p>
            <a:r>
              <a:rPr lang="en-US" dirty="0" smtClean="0"/>
              <a:t>Cover specific features</a:t>
            </a:r>
          </a:p>
          <a:p>
            <a:pPr lvl="1"/>
            <a:r>
              <a:rPr lang="en-US" dirty="0" smtClean="0"/>
              <a:t>Like lake detection</a:t>
            </a:r>
          </a:p>
          <a:p>
            <a:pPr lvl="1"/>
            <a:r>
              <a:rPr lang="en-US" dirty="0" smtClean="0"/>
              <a:t>Horizontal cut profiles</a:t>
            </a:r>
          </a:p>
          <a:p>
            <a:pPr lvl="1"/>
            <a:r>
              <a:rPr lang="en-US" dirty="0" smtClean="0"/>
              <a:t>How it removes file boundaries</a:t>
            </a:r>
          </a:p>
          <a:p>
            <a:pPr lvl="1"/>
            <a:r>
              <a:rPr lang="en-US" dirty="0" smtClean="0"/>
              <a:t>Its abstract way of referencing terrain data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2E50-A149-42E1-88E1-413EBAF2054A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Color Maps</a:t>
            </a:r>
            <a:endParaRPr lang="en-US" dirty="0"/>
          </a:p>
        </p:txBody>
      </p:sp>
      <p:pic>
        <p:nvPicPr>
          <p:cNvPr id="6" name="Content Placeholder 5" descr="terrain_color_scheme_2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219200"/>
            <a:ext cx="2282818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6286-8A00-4622-8CE9-783598E94E32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 descr="terrain_color_scheme_3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19200"/>
            <a:ext cx="2282817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terrain_color_scheme_4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657600"/>
            <a:ext cx="2282818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no_lakes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657600"/>
            <a:ext cx="2282817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2D Terrain Visualization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 Graph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Physical Graph</a:t>
            </a:r>
            <a:endParaRPr lang="en-US" dirty="0"/>
          </a:p>
        </p:txBody>
      </p:sp>
      <p:pic>
        <p:nvPicPr>
          <p:cNvPr id="6" name="Content Placeholder 5" descr="terrain-with-flow-graph_1.eps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455273" y="2708275"/>
            <a:ext cx="3893229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10" descr="terrain-with-physical-graph.eps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92323" y="2708275"/>
            <a:ext cx="3893229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2359-9A21-480E-AE82-04CBEDC6646C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  <p:pic>
        <p:nvPicPr>
          <p:cNvPr id="6" name="Content Placeholder 5" descr="3D_terrain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279" y="2249488"/>
            <a:ext cx="5777441" cy="4324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8057-9E0D-417F-9BB9-9153D82425B9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  <p:pic>
        <p:nvPicPr>
          <p:cNvPr id="6" name="Content Placeholder 5" descr="3d_terrain_closeup_1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295400"/>
            <a:ext cx="3009614" cy="2252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3B89-88C5-4C89-838B-719770861960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 descr="3d_terrain_closeup_2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295400"/>
            <a:ext cx="3005287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terrain_obstructions_2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7338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obstructions_3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37338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Brief summary of conclusions</a:t>
            </a:r>
          </a:p>
          <a:p>
            <a:r>
              <a:rPr lang="en-US" dirty="0" smtClean="0"/>
              <a:t>Use conclusion summary from paper as guide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8959-5963-4836-9418-CBAFB49604D3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Simplification Algorithm for Visualizing the Structure of Complex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84C59-12A6-4956-89B0-963A221E245E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331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3320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5200" y="1242851"/>
            <a:ext cx="3852000" cy="45638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76640" y="3940254"/>
            <a:ext cx="3237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4560" y="1451673"/>
            <a:ext cx="3939840" cy="24885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AE2A-A371-47FB-92C7-7012B10A97ED}" type="datetime1">
              <a:rPr lang="en-US" smtClean="0"/>
              <a:t>5/26/2009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6481" y="1604328"/>
            <a:ext cx="8228160" cy="4454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Node weighting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N-ring Neighbors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Number of Shortest Paths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Eccentricity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Shortest Distance to a Center Node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Shortest Distance to a Leaf Node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Node Pruning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Connectivity Preservation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Iterative Pruning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4341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4342" name="Text Box 5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6C6E-2A2D-43B7-9933-2D34CD59A7DE}" type="datetime1">
              <a:rPr lang="en-US" smtClean="0"/>
              <a:t>5/26/2009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456481" y="1604329"/>
            <a:ext cx="822816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3 Performance Criteria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Wide range of weight values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Even distribution of weights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Meaningful visual representation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309633"/>
            <a:ext cx="8491680" cy="1071472"/>
            <a:chOff x="138" y="215"/>
            <a:chExt cx="5897" cy="744"/>
          </a:xfrm>
        </p:grpSpPr>
        <p:pic>
          <p:nvPicPr>
            <p:cNvPr id="15365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215"/>
              <a:ext cx="5898" cy="74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5366" name="Text Box 5"/>
            <p:cNvSpPr txBox="1">
              <a:spLocks noChangeArrowheads="1"/>
            </p:cNvSpPr>
            <p:nvPr/>
          </p:nvSpPr>
          <p:spPr bwMode="auto">
            <a:xfrm>
              <a:off x="138" y="215"/>
              <a:ext cx="5898" cy="74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A7FBC-3830-4E13-8F93-A4B0A76744C8}" type="datetime1">
              <a:rPr lang="en-US" smtClean="0"/>
              <a:t>5/26/2009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Mobile Ad Hoc Network Visualization</a:t>
            </a:r>
          </a:p>
          <a:p>
            <a:r>
              <a:rPr lang="en-US" dirty="0" smtClean="0"/>
              <a:t>Simplification Algorithm for Visualizing the Structure of Complex Graphs</a:t>
            </a:r>
          </a:p>
          <a:p>
            <a:r>
              <a:rPr lang="en-US" dirty="0" smtClean="0"/>
              <a:t>GPU Based Algorithms for Spectrum Sensing in Cognitive Networks.</a:t>
            </a:r>
          </a:p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DD33-A647-41B6-B97D-D271E670F30D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639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6391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456480" y="1604329"/>
            <a:ext cx="401472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4500 Nodes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15308 Edges</a:t>
            </a:r>
          </a:p>
        </p:txBody>
      </p:sp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0081" y="1660495"/>
            <a:ext cx="479088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11D9-034E-4C37-B980-553337EDB90B}" type="datetime1">
              <a:rPr lang="en-US" smtClean="0"/>
              <a:t>5/26/2009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741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741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456480" y="1604329"/>
            <a:ext cx="401472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1025 Nodes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15430 Edges</a:t>
            </a:r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42721" y="1660495"/>
            <a:ext cx="499824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14A3-E159-46F1-80B1-965ACC8AADBE}" type="datetime1">
              <a:rPr lang="en-US" smtClean="0"/>
              <a:t>5/26/2009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1843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8439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" name="Chart 10"/>
          <p:cNvGraphicFramePr/>
          <p:nvPr/>
        </p:nvGraphicFramePr>
        <p:xfrm>
          <a:off x="4641120" y="1700818"/>
          <a:ext cx="407808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355680" y="1700818"/>
          <a:ext cx="421632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47F6-8AFD-43BD-8AE2-D78FAB3CC402}" type="datetime1">
              <a:rPr lang="en-US" smtClean="0"/>
              <a:t>5/26/2009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8080" y="3967617"/>
            <a:ext cx="3525120" cy="194996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520" y="3941695"/>
            <a:ext cx="352512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946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9469" name="Text Box 5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2" name="Text Box 7"/>
          <p:cNvSpPr txBox="1">
            <a:spLocks noChangeArrowheads="1"/>
          </p:cNvSpPr>
          <p:nvPr/>
        </p:nvSpPr>
        <p:spPr bwMode="auto">
          <a:xfrm>
            <a:off x="114192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300</a:t>
            </a:r>
          </a:p>
        </p:txBody>
      </p:sp>
      <p:sp>
        <p:nvSpPr>
          <p:cNvPr id="19463" name="Text Box 8"/>
          <p:cNvSpPr txBox="1">
            <a:spLocks noChangeArrowheads="1"/>
          </p:cNvSpPr>
          <p:nvPr/>
        </p:nvSpPr>
        <p:spPr bwMode="auto">
          <a:xfrm>
            <a:off x="1141920" y="5710200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1200</a:t>
            </a:r>
          </a:p>
        </p:txBody>
      </p:sp>
      <p:sp>
        <p:nvSpPr>
          <p:cNvPr id="19464" name="Text Box 9"/>
          <p:cNvSpPr txBox="1">
            <a:spLocks noChangeArrowheads="1"/>
          </p:cNvSpPr>
          <p:nvPr/>
        </p:nvSpPr>
        <p:spPr bwMode="auto">
          <a:xfrm>
            <a:off x="549648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700</a:t>
            </a:r>
          </a:p>
        </p:txBody>
      </p:sp>
      <p:sp>
        <p:nvSpPr>
          <p:cNvPr id="19465" name="Text Box 10"/>
          <p:cNvSpPr txBox="1">
            <a:spLocks noChangeArrowheads="1"/>
          </p:cNvSpPr>
          <p:nvPr/>
        </p:nvSpPr>
        <p:spPr bwMode="auto">
          <a:xfrm>
            <a:off x="5496480" y="5710200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1800</a:t>
            </a:r>
          </a:p>
        </p:txBody>
      </p:sp>
      <p:pic>
        <p:nvPicPr>
          <p:cNvPr id="19466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78080" y="1245731"/>
            <a:ext cx="3525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7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20" y="1245731"/>
            <a:ext cx="3525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BC7C-4545-47D9-BDC2-6413CE25F88B}" type="datetime1">
              <a:rPr lang="en-US" smtClean="0"/>
              <a:t>5/26/2009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2048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0487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A36E-F783-4456-82A3-BCC27707E586}" type="datetime1">
              <a:rPr lang="en-US" smtClean="0"/>
              <a:t>5/26/2009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280" y="3941695"/>
            <a:ext cx="37252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1516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7" name="Text Box 4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3680" y="1245732"/>
            <a:ext cx="3696480" cy="23244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85760" y="1245731"/>
            <a:ext cx="373248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124704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1000</a:t>
            </a:r>
          </a:p>
        </p:txBody>
      </p:sp>
      <p:pic>
        <p:nvPicPr>
          <p:cNvPr id="21512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00800" y="3941695"/>
            <a:ext cx="390384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530784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40000</a:t>
            </a:r>
          </a:p>
        </p:txBody>
      </p:sp>
      <p:sp>
        <p:nvSpPr>
          <p:cNvPr id="21514" name="Text Box 11"/>
          <p:cNvSpPr txBox="1">
            <a:spLocks noChangeArrowheads="1"/>
          </p:cNvSpPr>
          <p:nvPr/>
        </p:nvSpPr>
        <p:spPr bwMode="auto">
          <a:xfrm>
            <a:off x="530784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645000</a:t>
            </a:r>
          </a:p>
        </p:txBody>
      </p:sp>
      <p:sp>
        <p:nvSpPr>
          <p:cNvPr id="21515" name="Text Box 12"/>
          <p:cNvSpPr txBox="1">
            <a:spLocks noChangeArrowheads="1"/>
          </p:cNvSpPr>
          <p:nvPr/>
        </p:nvSpPr>
        <p:spPr bwMode="auto">
          <a:xfrm>
            <a:off x="124704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100000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5246-DD10-485E-AB7B-BF5B802B4655}" type="datetime1">
              <a:rPr lang="en-US" smtClean="0"/>
              <a:t>5/26/2009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2253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253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729FA-66CD-43DD-9AD4-5E2772D28AA4}" type="datetime1">
              <a:rPr lang="en-US" smtClean="0"/>
              <a:t>5/26/2009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3564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10350DE4-7CF2-4743-B956-7DADC400E0D8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27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3520" y="1453113"/>
            <a:ext cx="3732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7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35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70720" y="1453113"/>
            <a:ext cx="3732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9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560" name="Text Box 9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</a:t>
            </a:r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1245600" y="591758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15</a:t>
            </a:r>
          </a:p>
        </p:txBody>
      </p:sp>
      <p:sp>
        <p:nvSpPr>
          <p:cNvPr id="23562" name="Text Box 11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13</a:t>
            </a:r>
          </a:p>
        </p:txBody>
      </p:sp>
      <p:sp>
        <p:nvSpPr>
          <p:cNvPr id="23563" name="Text Box 12"/>
          <p:cNvSpPr txBox="1">
            <a:spLocks noChangeArrowheads="1"/>
          </p:cNvSpPr>
          <p:nvPr/>
        </p:nvSpPr>
        <p:spPr bwMode="auto">
          <a:xfrm>
            <a:off x="5392800" y="591758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19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18E8B-9182-4502-9EB7-00060DDDB384}" type="datetime1">
              <a:rPr lang="en-US" smtClean="0"/>
              <a:t>5/26/2009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0" y="116653"/>
            <a:ext cx="8460000" cy="1342221"/>
            <a:chOff x="157" y="81"/>
            <a:chExt cx="5875" cy="932"/>
          </a:xfrm>
        </p:grpSpPr>
        <p:pic>
          <p:nvPicPr>
            <p:cNvPr id="2458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4583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EA8-485F-4837-B573-80D1A2F014FC}" type="datetime1">
              <a:rPr lang="en-US" smtClean="0"/>
              <a:t>5/26/2009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1" y="116653"/>
            <a:ext cx="8464320" cy="1342221"/>
            <a:chOff x="157" y="81"/>
            <a:chExt cx="5878" cy="932"/>
          </a:xfrm>
        </p:grpSpPr>
        <p:pic>
          <p:nvPicPr>
            <p:cNvPr id="2561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5613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5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1245600" y="601407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7</a:t>
            </a:r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5392800" y="601407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8</a:t>
            </a:r>
          </a:p>
        </p:txBody>
      </p:sp>
      <p:pic>
        <p:nvPicPr>
          <p:cNvPr id="25608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241" y="1453113"/>
            <a:ext cx="3696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09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70720" y="1453114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10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3520" y="3898490"/>
            <a:ext cx="3732480" cy="201909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11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A8EC-8EE2-43B5-9105-85262C5603FD}" type="datetime1">
              <a:rPr lang="en-US" smtClean="0"/>
              <a:t>5/26/2009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a brief into about the topics being discussed.</a:t>
            </a:r>
          </a:p>
          <a:p>
            <a:r>
              <a:rPr lang="en-US" dirty="0" smtClean="0"/>
              <a:t>Use the abstract as a guide for this section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49-8B7F-4B60-AC2F-5136908853DA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0" y="116653"/>
            <a:ext cx="8460000" cy="1342221"/>
            <a:chOff x="157" y="81"/>
            <a:chExt cx="5875" cy="932"/>
          </a:xfrm>
        </p:grpSpPr>
        <p:pic>
          <p:nvPicPr>
            <p:cNvPr id="2663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6631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2DBE-4783-4CDE-B63E-1553990A6D0C}" type="datetime1">
              <a:rPr lang="en-US" smtClean="0"/>
              <a:t>5/26/2009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1" y="116653"/>
            <a:ext cx="8464320" cy="1342221"/>
            <a:chOff x="157" y="81"/>
            <a:chExt cx="5878" cy="932"/>
          </a:xfrm>
        </p:grpSpPr>
        <p:pic>
          <p:nvPicPr>
            <p:cNvPr id="2766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7661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2</a:t>
            </a: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124560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</a:t>
            </a:r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5</a:t>
            </a:r>
          </a:p>
        </p:txBody>
      </p:sp>
      <p:sp>
        <p:nvSpPr>
          <p:cNvPr id="27655" name="Text Box 8"/>
          <p:cNvSpPr txBox="1">
            <a:spLocks noChangeArrowheads="1"/>
          </p:cNvSpPr>
          <p:nvPr/>
        </p:nvSpPr>
        <p:spPr bwMode="auto">
          <a:xfrm>
            <a:off x="539280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9</a:t>
            </a:r>
          </a:p>
        </p:txBody>
      </p:sp>
      <p:pic>
        <p:nvPicPr>
          <p:cNvPr id="27656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3520" y="1409909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7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70720" y="1409909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8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35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9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107A-C701-4515-AE8D-A937584A488B}" type="datetime1">
              <a:rPr lang="en-US" smtClean="0"/>
              <a:t>5/26/2009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414720" y="1659054"/>
            <a:ext cx="8228160" cy="16590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b="1" dirty="0">
                <a:solidFill>
                  <a:srgbClr val="000000"/>
                </a:solidFill>
                <a:latin typeface="Lucida Sans Unicode" pitchFamily="32" charset="0"/>
              </a:rPr>
              <a:t>Proposed Method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Shown several weighting metrics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Evaluated performance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Applied metrics to several graphs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867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14721" y="3732873"/>
            <a:ext cx="4710240" cy="1270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marL="362885" indent="-253444"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700" b="1" dirty="0">
                <a:solidFill>
                  <a:srgbClr val="000000"/>
                </a:solidFill>
                <a:latin typeface="Lucida Sans Unicode" pitchFamily="32" charset="0"/>
              </a:rPr>
              <a:t>Future Work</a:t>
            </a:r>
          </a:p>
          <a:p>
            <a:pPr marL="619209" lvl="1" indent="-227523"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Define further metrics</a:t>
            </a:r>
          </a:p>
          <a:p>
            <a:pPr marL="619209" lvl="1" indent="-227523"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Consider more graph types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0D14-4037-4AF7-A9DB-9F84FF427354}" type="datetime1">
              <a:rPr lang="en-US" smtClean="0"/>
              <a:t>5/26/2009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GPU Based Algorithms for Spectrum Sensing in Cognitive Radio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6665-1E64-4C34-BE78-2695E6E45D4E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Cognitive Networking &amp;</a:t>
            </a:r>
            <a:br>
              <a:rPr lang="en-US" dirty="0" smtClean="0"/>
            </a:br>
            <a:r>
              <a:rPr lang="en-US" dirty="0" smtClean="0"/>
              <a:t>Spectrum Sensing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behind cognitive networking and spectrum sensing.</a:t>
            </a:r>
          </a:p>
          <a:p>
            <a:r>
              <a:rPr lang="en-US" dirty="0" smtClean="0"/>
              <a:t>Motivation for improving performance</a:t>
            </a:r>
          </a:p>
          <a:p>
            <a:r>
              <a:rPr lang="en-US" dirty="0" smtClean="0"/>
              <a:t>Use intro and related work from thesis as guide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0662-2D9F-4F2E-B346-38953E22493B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pic>
        <p:nvPicPr>
          <p:cNvPr id="6" name="Content Placeholder 5" descr="cpu_vs_gpu_arch.eps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5400000">
            <a:off x="1815423" y="1232577"/>
            <a:ext cx="1657117" cy="4525962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29200" y="1481328"/>
            <a:ext cx="3657600" cy="4525963"/>
          </a:xfrm>
        </p:spPr>
        <p:txBody>
          <a:bodyPr/>
          <a:lstStyle/>
          <a:p>
            <a:r>
              <a:rPr lang="en-US" dirty="0" smtClean="0"/>
              <a:t>Discuss hardware architecture differences</a:t>
            </a:r>
          </a:p>
          <a:p>
            <a:r>
              <a:rPr lang="en-US" dirty="0" smtClean="0"/>
              <a:t>How do these differences improve performance</a:t>
            </a:r>
          </a:p>
          <a:p>
            <a:r>
              <a:rPr lang="en-US" dirty="0" smtClean="0"/>
              <a:t>What other factors improve performance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378F-F9D9-4BF5-A8F9-C9E2739270D1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pic>
        <p:nvPicPr>
          <p:cNvPr id="6" name="Content Placeholder 5" descr="cpu_vs_gpu_gflops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230" y="2249488"/>
            <a:ext cx="6035540" cy="432435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552B-FC49-4354-879E-0DD5CD26C412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to Cognitive Networking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2249488"/>
          <a:ext cx="82296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what energy detectors do</a:t>
            </a:r>
          </a:p>
          <a:p>
            <a:r>
              <a:rPr lang="en-US" dirty="0" smtClean="0"/>
              <a:t>Pros and cons</a:t>
            </a:r>
          </a:p>
          <a:p>
            <a:r>
              <a:rPr lang="en-US" dirty="0" smtClean="0"/>
              <a:t>Types of signals they detect</a:t>
            </a:r>
          </a:p>
          <a:p>
            <a:r>
              <a:rPr lang="en-US" dirty="0" smtClean="0"/>
              <a:t>Other general facts about energy detectors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Detection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Describe the workings of the </a:t>
            </a:r>
            <a:r>
              <a:rPr lang="en-US" dirty="0" err="1" smtClean="0"/>
              <a:t>periodogram</a:t>
            </a:r>
            <a:r>
              <a:rPr lang="en-US" dirty="0" smtClean="0"/>
              <a:t> based detector</a:t>
            </a:r>
            <a:endParaRPr lang="en-US" dirty="0"/>
          </a:p>
        </p:txBody>
      </p:sp>
      <p:pic>
        <p:nvPicPr>
          <p:cNvPr id="20" name="Content Placeholder 19" descr="energy_detector_b.eps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3810000"/>
            <a:ext cx="4038600" cy="800255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Algorithms for Mobile Ad Hoc Network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2A9B9-1715-4E4C-BABF-547751DB2C24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Cyclostationary</a:t>
            </a:r>
            <a:r>
              <a:rPr lang="en-US" dirty="0" smtClean="0"/>
              <a:t> Spectral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basic function of CSA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Accumulation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t>5/26/2009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800" y="2819400"/>
            <a:ext cx="3752850" cy="621491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4495800"/>
            <a:ext cx="2990850" cy="495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Chaomei</a:t>
            </a:r>
            <a:r>
              <a:rPr lang="en-US" dirty="0" smtClean="0"/>
              <a:t> Chen of Drexel University’s </a:t>
            </a:r>
            <a:r>
              <a:rPr lang="en-US" dirty="0" err="1" smtClean="0"/>
              <a:t>iSchool</a:t>
            </a:r>
            <a:r>
              <a:rPr lang="en-US" dirty="0" smtClean="0"/>
              <a:t> for providing the citation graph data set.</a:t>
            </a:r>
          </a:p>
          <a:p>
            <a:r>
              <a:rPr lang="en-US" dirty="0" smtClean="0"/>
              <a:t>Alex </a:t>
            </a:r>
            <a:r>
              <a:rPr lang="en-US" dirty="0" err="1" smtClean="0"/>
              <a:t>Fridman</a:t>
            </a:r>
            <a:r>
              <a:rPr lang="en-US" dirty="0" smtClean="0"/>
              <a:t> of Drexel University’s ECE Department for OMAN research support.</a:t>
            </a:r>
          </a:p>
          <a:p>
            <a:r>
              <a:rPr lang="en-US" dirty="0" smtClean="0"/>
              <a:t>Boris </a:t>
            </a:r>
            <a:r>
              <a:rPr lang="en-US" dirty="0" err="1" smtClean="0"/>
              <a:t>Shishkin</a:t>
            </a:r>
            <a:r>
              <a:rPr lang="en-US" dirty="0" smtClean="0"/>
              <a:t> of Drexel University’s ECE Department for cognitive networking research support.</a:t>
            </a:r>
          </a:p>
          <a:p>
            <a:r>
              <a:rPr lang="en-US" dirty="0" smtClean="0"/>
              <a:t>U.S Army Communications Electronic  Research Development and Engineering Center (CERDEC) under contract # DAAB-07-01-9-L504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Ad Hoc Networks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 the motivation behind the visualization efforts</a:t>
            </a:r>
          </a:p>
          <a:p>
            <a:r>
              <a:rPr lang="en-US" dirty="0" smtClean="0"/>
              <a:t>Use the related work section to explain lack of useful visualization techniques</a:t>
            </a:r>
          </a:p>
          <a:p>
            <a:r>
              <a:rPr lang="en-US" dirty="0" smtClean="0"/>
              <a:t>No uses of digital terrain for improving the visual representation of MANETs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D97-D583-4811-BC31-65B707A573AD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Radiation Patterns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the signal radiation patterns</a:t>
            </a:r>
          </a:p>
          <a:p>
            <a:r>
              <a:rPr lang="en-US" dirty="0" smtClean="0"/>
              <a:t>Explain what they represent and why they are useful to visualize</a:t>
            </a:r>
          </a:p>
          <a:p>
            <a:r>
              <a:rPr lang="en-US" dirty="0" smtClean="0"/>
              <a:t>Possibly use the equations to help with this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7F4A-EB00-448F-B10E-0EFFB3A8041B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Patterns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12" name="Content Placeholder 11" descr="rad_pat_certain.eps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452843" y="2708275"/>
            <a:ext cx="3898089" cy="3886200"/>
          </a:xfrm>
        </p:spPr>
      </p:pic>
      <p:pic>
        <p:nvPicPr>
          <p:cNvPr id="13" name="Content Placeholder 12" descr="rad_pat_uncertain.eps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89893" y="2708275"/>
            <a:ext cx="3898089" cy="3886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C37A-D561-4881-A12A-24721FEF96B3}" type="datetime1">
              <a:rPr lang="en-US" smtClean="0"/>
              <a:t>5/26/2009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Radiation Patterns with Regions of Acceptable SINR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9" name="Content Placeholder 8" descr="rad_pat_sinr_certain.eps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452843" y="2708275"/>
            <a:ext cx="3898089" cy="3886200"/>
          </a:xfrm>
        </p:spPr>
      </p:pic>
      <p:pic>
        <p:nvPicPr>
          <p:cNvPr id="10" name="Content Placeholder 9" descr="rad_pat_sinr_uncertain.eps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79319" y="2708275"/>
            <a:ext cx="3919237" cy="3886200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271A-3A68-47A1-B7A1-5A4332B4DE59}" type="datetime1">
              <a:rPr lang="en-US" smtClean="0"/>
              <a:t>5/26/2009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Terrain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Motivate use of digital terrain</a:t>
            </a:r>
          </a:p>
          <a:p>
            <a:r>
              <a:rPr lang="en-US" dirty="0" smtClean="0"/>
              <a:t>Uses in both simulation and visualization</a:t>
            </a:r>
          </a:p>
          <a:p>
            <a:r>
              <a:rPr lang="en-US" dirty="0" smtClean="0"/>
              <a:t>Needed to develop a library to abstract the specifics of file formats.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1ADC-3F8A-49AC-99A4-345583A8E145}" type="datetime1">
              <a:rPr lang="en-US" smtClean="0"/>
              <a:t>5/26/2009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166</TotalTime>
  <Words>701</Words>
  <Application>Microsoft Office PowerPoint</Application>
  <PresentationFormat>On-screen Show (4:3)</PresentationFormat>
  <Paragraphs>247</Paragraphs>
  <Slides>42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Urban</vt:lpstr>
      <vt:lpstr>Algorithms for the Visualization and Simulation of Mobile Ad Hoc and Cognitive Networks</vt:lpstr>
      <vt:lpstr>Outline</vt:lpstr>
      <vt:lpstr>Introduction</vt:lpstr>
      <vt:lpstr>Algorithms for Mobile Ad Hoc Network Visualization</vt:lpstr>
      <vt:lpstr>Mobile Ad Hoc Networks</vt:lpstr>
      <vt:lpstr>Signal Radiation Patterns</vt:lpstr>
      <vt:lpstr>Radiation Patterns</vt:lpstr>
      <vt:lpstr>Radiation Patterns with Regions of Acceptable SINR</vt:lpstr>
      <vt:lpstr>Digital Terrain</vt:lpstr>
      <vt:lpstr>Terrain Library</vt:lpstr>
      <vt:lpstr>Terrain Color Maps</vt:lpstr>
      <vt:lpstr>2D Terrain Visualization</vt:lpstr>
      <vt:lpstr>3D Terrain Visualization</vt:lpstr>
      <vt:lpstr>3D Terrain Visualization</vt:lpstr>
      <vt:lpstr>Conclusion</vt:lpstr>
      <vt:lpstr>A Simplification Algorithm for Visualizing the Structure of Complex Graphs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GPU Based Algorithms for Spectrum Sensing in Cognitive Radio Networks</vt:lpstr>
      <vt:lpstr>Cognitive Networking &amp; Spectrum Sensing</vt:lpstr>
      <vt:lpstr>Why use the GPU?</vt:lpstr>
      <vt:lpstr>Why use the GPU?</vt:lpstr>
      <vt:lpstr>Application to Cognitive Networking</vt:lpstr>
      <vt:lpstr>Energy Detection</vt:lpstr>
      <vt:lpstr>Energy Detection</vt:lpstr>
      <vt:lpstr>Cyclostationary Spectral Analysis</vt:lpstr>
      <vt:lpstr>FFT Accumulation Method</vt:lpstr>
      <vt:lpstr>Acknowledgements</vt:lpstr>
    </vt:vector>
  </TitlesOfParts>
  <Company>Drexel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the Visualization and Simulation of Mobile Ad Hoc and Cognitive Networks</dc:title>
  <dc:creator>Dan Hennessey</dc:creator>
  <cp:lastModifiedBy>Dan Hennessey</cp:lastModifiedBy>
  <cp:revision>23</cp:revision>
  <dcterms:created xsi:type="dcterms:W3CDTF">2009-05-26T14:57:37Z</dcterms:created>
  <dcterms:modified xsi:type="dcterms:W3CDTF">2009-05-26T19:24:41Z</dcterms:modified>
</cp:coreProperties>
</file>